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EFF"/>
    <a:srgbClr val="6FD97A"/>
    <a:srgbClr val="3C4E64"/>
    <a:srgbClr val="132C43"/>
    <a:srgbClr val="102235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>
      <p:cViewPr>
        <p:scale>
          <a:sx n="100" d="100"/>
          <a:sy n="100" d="100"/>
        </p:scale>
        <p:origin x="120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00250-148B-466E-A198-84DA399AF6A3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CC90F-02DC-4C4F-B263-4B9FC2841E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06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38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29D9F-C89B-F153-B3FB-9EEA6FD40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938A5D-D448-AF3C-6BCE-7AF3B0015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F9F3AFF-8693-7A50-CAB5-A2B9DA8C5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257CCA-11FE-2176-CE92-1ECEEDF7C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11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7FC8E-E5BA-040E-5F30-233286C1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B7F6F5B-94AF-AEE9-1112-F75150CA8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6326EE5-B389-0BEF-5FC5-430E39275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CC72B7-CEC6-9085-E0F5-8F190288E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1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9050-F1CB-DB3A-F262-AF623BCE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D421C9E-D3EE-93F2-F0DE-698962BA0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9E4D90-B572-D94A-2C8F-E8283984D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94268E-2FDC-DBF0-0302-A64DE28A5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44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F94AB-BD50-1C8E-1AEA-E69B6384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7FD6B2F-424E-EC9F-BBCA-FCD7D3F5D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C51B1F7-C5DE-C042-A352-B6B7F4517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3B12EE-5775-7300-56B9-7F723B015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35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9343-A776-B3EF-05BD-7DC30171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80F518-43B1-96CA-D56E-05B862A8E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86907C-E1AA-C5C0-4B17-B40A4C3FE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162291-9106-AC8A-D5FF-24BE23C0B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06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CC90F-02DC-4C4F-B263-4B9FC2841EB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83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98D3-CCBE-BDC9-7C5B-FDFBE6FF3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2B8044-A39F-8619-12E5-1706A0D4A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0E5948-55F5-9F9A-67D7-8AB183D3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66AB32-0AD4-27B5-284F-54D2D4C3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822C88-A0C9-7617-13D8-A860380B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59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E868C-7510-C630-2CAD-065A36DB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6DA99F-0708-E165-53D9-3853835A9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B11B22-952C-F1F1-B4F5-4BF873AD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E5EDA3-AACE-66F1-373F-582C4AD1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330453-66B9-42F2-4C6B-5B818CFD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74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BF1E03-AD45-3DE8-B15C-8817F53CB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6A47C0-654D-7578-278E-B6A699766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423B64-AF52-B435-84C7-3F777CAF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C858E3-9553-8DCE-B265-7FED7856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4C9EC-FDBD-60AE-C3CD-CE9721D9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46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6ED81-6D5D-320B-EA24-03FFA408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9E564-A74C-1DD5-48D8-DBB41246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03D47A-FD24-1114-9F0E-CDEF0199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0736E5-6EA9-4C04-CDC0-55EF9DE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6BD1BA-9B54-7971-115D-A8B60C5E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06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A021E-BB5E-2ABE-A790-108C7DC0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4998BA-9E21-2D0A-3193-D1B225AAD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D6E55D-1661-E820-54D5-A981A256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929C31-2AA3-DA57-1BA8-7866A92A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BEA850-0633-323C-60F3-B8396024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7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7D078-5FE9-D349-6F2F-8EE0E12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3E28D-5709-4D33-0E0A-29FA7B7C9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EE4E3D-21F8-61DA-BDD6-6EBF4D5BB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6B35B4-9091-BEEB-89C9-41CB8FFE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E05EF2-4D5F-A94D-BF36-1DE1425A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B7E99B-3E21-E4C8-9CD0-9C8194D6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01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10B10-51AB-A4CC-2811-84C50F25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D4F5A6-1EDD-3FEF-109F-68B3D5875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8B1F70-178E-547D-BA83-2E4D8C512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B10DD7-1D55-CD32-8458-1F4F94C1C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884458-1B2E-DFD9-D692-893A8903B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B4CFE9C-90A5-6A6C-A63E-F7F45289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63E794-DECC-BF3D-B795-A7862C73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B4BB9FC-D6D5-9081-D6F6-BBB3C556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6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FAB3B-EF73-35A4-D8C4-71583F03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E0CF23D-8252-DD39-920D-54EFE843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261585-7865-0C2E-9B42-DD8DC89C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BF2034-3150-2BC9-64FD-9C6A886C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34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F43100-72D2-6FC8-B81E-C48EE6AE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7607E6F-A957-8F5F-1311-60AB91AD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A0C56D-D8BE-2E71-2049-50889FE2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3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11E5A-92B3-AA4A-BD5F-F6FF5CA7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E16E7-6D53-FACD-04FB-58E5CE01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01C530-FA39-B5D6-F97E-7C1446796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D51D14-E7CA-DFBA-199F-BC9C7BA5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2C0665-0210-FBFA-BF17-D5D5B555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2FA41F-C789-6905-A073-EDB4B5BA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62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6DCDA-8058-798C-6C75-EEA5DA12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A328FC-F3EF-4618-C457-B18A62E44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D12FF5-5EAD-1971-05AE-588DE6C4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563F04-B84C-6FD6-0AB4-51A8D328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8FAFED-7894-CC35-56C6-1C6D307A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60746-477E-D97B-3BE3-7FE3A355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86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06C68AF-2783-A271-343B-149BFADD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EDD3D9-CC31-928B-E1F5-79B0BE91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CE8579-29EC-5502-EC52-BC036224C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FF3401-4E38-447D-8494-42D0856A9044}" type="datetimeFigureOut">
              <a:rPr lang="pt-BR" smtClean="0"/>
              <a:t>13/12/2025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7DD0DE-0748-ED22-B612-82ADF2B9E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F0179-F1CE-80E1-47DD-982949F36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0B216-BF86-459B-8BA8-905F3628C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59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A65D47-327B-5BF4-60AA-EE49CD0A43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227CEC-0199-1468-862F-A50F253F6EC6}"/>
              </a:ext>
            </a:extLst>
          </p:cNvPr>
          <p:cNvSpPr txBox="1"/>
          <p:nvPr/>
        </p:nvSpPr>
        <p:spPr>
          <a:xfrm>
            <a:off x="363794" y="1700980"/>
            <a:ext cx="60861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Previsão de Nível de Obesidade</a:t>
            </a:r>
          </a:p>
        </p:txBody>
      </p:sp>
      <p:pic>
        <p:nvPicPr>
          <p:cNvPr id="7" name="Imagem 6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DE1CDC45-AA5D-F616-F04C-AD3DC67B4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2" r="-2"/>
          <a:stretch>
            <a:fillRect/>
          </a:stretch>
        </p:blipFill>
        <p:spPr>
          <a:xfrm>
            <a:off x="7580671" y="0"/>
            <a:ext cx="4611329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BD83CB1-0097-6D56-E89F-EAB361238441}"/>
              </a:ext>
            </a:extLst>
          </p:cNvPr>
          <p:cNvSpPr txBox="1"/>
          <p:nvPr/>
        </p:nvSpPr>
        <p:spPr>
          <a:xfrm>
            <a:off x="363794" y="3570316"/>
            <a:ext cx="6086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Modelo preditivo baseado em </a:t>
            </a:r>
            <a:r>
              <a:rPr lang="pt-BR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Machine Learning 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para estimar o risco de obesidade a partir de hábitos alimentares, comportamentais e características demográficas.</a:t>
            </a:r>
          </a:p>
        </p:txBody>
      </p:sp>
    </p:spTree>
    <p:extLst>
      <p:ext uri="{BB962C8B-B14F-4D97-AF65-F5344CB8AC3E}">
        <p14:creationId xmlns:p14="http://schemas.microsoft.com/office/powerpoint/2010/main" val="265366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72DD-238E-C7FA-B67F-635706493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A798504-386B-B741-7C58-216A740DF9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4AA945-7E43-0137-A1EC-9ECD00ACBDF8}"/>
              </a:ext>
            </a:extLst>
          </p:cNvPr>
          <p:cNvSpPr txBox="1"/>
          <p:nvPr/>
        </p:nvSpPr>
        <p:spPr>
          <a:xfrm>
            <a:off x="360441" y="545691"/>
            <a:ext cx="60861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Aplicabilidade Técnica da Solução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3FF7DB-A2E0-066A-C081-BF47ACFE8989}"/>
              </a:ext>
            </a:extLst>
          </p:cNvPr>
          <p:cNvSpPr txBox="1"/>
          <p:nvPr/>
        </p:nvSpPr>
        <p:spPr>
          <a:xfrm>
            <a:off x="360441" y="2116796"/>
            <a:ext cx="66212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solução foi implementada como um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sistema preditivo interativo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permitindo: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Inserção de dados comportamentais do paciente.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Geração de previsões em tempo real.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Apoio à decisão clínica preventiva.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não substitui diagnóstico médico, mas atua como: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Ferramenta de triagem.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Suporte à prevenção.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Identificação de perfis de risco.</a:t>
            </a:r>
          </a:p>
        </p:txBody>
      </p:sp>
      <p:pic>
        <p:nvPicPr>
          <p:cNvPr id="7" name="Imagem 6" descr="Tela de celular com foto de homem&#10;&#10;O conteúdo gerado por IA pode estar incorreto.">
            <a:extLst>
              <a:ext uri="{FF2B5EF4-FFF2-40B4-BE49-F238E27FC236}">
                <a16:creationId xmlns:a16="http://schemas.microsoft.com/office/drawing/2014/main" id="{5BBACCBC-0A7D-E6CD-E445-F3F41D337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648" y="1131862"/>
            <a:ext cx="4594276" cy="4594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DD58539-A02E-5EF0-6E1E-780301E99D3B}"/>
              </a:ext>
            </a:extLst>
          </p:cNvPr>
          <p:cNvSpPr/>
          <p:nvPr/>
        </p:nvSpPr>
        <p:spPr>
          <a:xfrm>
            <a:off x="360441" y="6048242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0B3087-E5E9-5588-9490-65BC1A871343}"/>
              </a:ext>
            </a:extLst>
          </p:cNvPr>
          <p:cNvSpPr txBox="1"/>
          <p:nvPr/>
        </p:nvSpPr>
        <p:spPr>
          <a:xfrm>
            <a:off x="379489" y="5971855"/>
            <a:ext cx="6621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abordagem é escalável e aplicável em contextos hospitalares e ambulatórios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241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A524-2F53-5907-6841-1AFE45A8A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EB04D0D-527C-E26B-686A-4036C08D8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E2D7E8-670D-D76E-C911-764D3AF38710}"/>
              </a:ext>
            </a:extLst>
          </p:cNvPr>
          <p:cNvSpPr txBox="1"/>
          <p:nvPr/>
        </p:nvSpPr>
        <p:spPr>
          <a:xfrm>
            <a:off x="363794" y="757083"/>
            <a:ext cx="9379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Conclusões e Entregas do Projeto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78EC37-8468-F84E-8A22-C954A1076AD9}"/>
              </a:ext>
            </a:extLst>
          </p:cNvPr>
          <p:cNvSpPr txBox="1"/>
          <p:nvPr/>
        </p:nvSpPr>
        <p:spPr>
          <a:xfrm>
            <a:off x="363794" y="2196355"/>
            <a:ext cx="5329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Correção de inconsistência crítica nos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Pipeline analítico e preditivo reprodutível.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Modelo interpretável e validado.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Aplicação funcional para apoio à decisão médica.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61F2D3-FE66-3B79-A347-FBA7A052A2E7}"/>
              </a:ext>
            </a:extLst>
          </p:cNvPr>
          <p:cNvSpPr txBox="1"/>
          <p:nvPr/>
        </p:nvSpPr>
        <p:spPr>
          <a:xfrm>
            <a:off x="363794" y="1847561"/>
            <a:ext cx="9117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01. Entrega de uma solução completa, robusta e alinhada ao contexto clínico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009973-DC20-31BD-2C8F-B810E5976EE1}"/>
              </a:ext>
            </a:extLst>
          </p:cNvPr>
          <p:cNvSpPr/>
          <p:nvPr/>
        </p:nvSpPr>
        <p:spPr>
          <a:xfrm>
            <a:off x="363794" y="2175391"/>
            <a:ext cx="1044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B8C8DC-3DA1-71A5-A8F9-9E3FCF82A143}"/>
              </a:ext>
            </a:extLst>
          </p:cNvPr>
          <p:cNvSpPr txBox="1"/>
          <p:nvPr/>
        </p:nvSpPr>
        <p:spPr>
          <a:xfrm>
            <a:off x="363794" y="3873006"/>
            <a:ext cx="754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02. Além do aspecto técnico, o projeto reforça a importância 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2262B6-3B10-FAF3-7B34-4A16DA7F2A07}"/>
              </a:ext>
            </a:extLst>
          </p:cNvPr>
          <p:cNvSpPr/>
          <p:nvPr/>
        </p:nvSpPr>
        <p:spPr>
          <a:xfrm>
            <a:off x="363794" y="4200836"/>
            <a:ext cx="1044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47BF96-B14D-2AB4-034F-CA6FA48C3B1D}"/>
              </a:ext>
            </a:extLst>
          </p:cNvPr>
          <p:cNvSpPr txBox="1"/>
          <p:nvPr/>
        </p:nvSpPr>
        <p:spPr>
          <a:xfrm>
            <a:off x="363794" y="4221800"/>
            <a:ext cx="5329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Questionar 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Garantir coerência clínica.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Priorizar transparência em modelos de saúde.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F6CCF4C-37EB-DE8D-E254-CAD6EA0D9455}"/>
              </a:ext>
            </a:extLst>
          </p:cNvPr>
          <p:cNvSpPr/>
          <p:nvPr/>
        </p:nvSpPr>
        <p:spPr>
          <a:xfrm>
            <a:off x="363794" y="5703376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2A7914-8741-4891-70D3-E1F1A5C156E3}"/>
              </a:ext>
            </a:extLst>
          </p:cNvPr>
          <p:cNvSpPr txBox="1"/>
          <p:nvPr/>
        </p:nvSpPr>
        <p:spPr>
          <a:xfrm>
            <a:off x="380461" y="5751175"/>
            <a:ext cx="10364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solução pode servir como base para futuras evoluções em prevenção e bem-estar.</a:t>
            </a:r>
          </a:p>
        </p:txBody>
      </p:sp>
    </p:spTree>
    <p:extLst>
      <p:ext uri="{BB962C8B-B14F-4D97-AF65-F5344CB8AC3E}">
        <p14:creationId xmlns:p14="http://schemas.microsoft.com/office/powerpoint/2010/main" val="171000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B497A-6B2C-ECE1-1B3A-4314A5F8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6AA2AE-2C2F-FCF5-745D-552662DDAD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E8C7C3-BF62-00B2-5095-FB086A5EAFC7}"/>
              </a:ext>
            </a:extLst>
          </p:cNvPr>
          <p:cNvSpPr txBox="1"/>
          <p:nvPr/>
        </p:nvSpPr>
        <p:spPr>
          <a:xfrm>
            <a:off x="363794" y="865238"/>
            <a:ext cx="6086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9CAEFF"/>
                </a:solidFill>
              </a:rPr>
              <a:t>Objetivo e Contexto do Projeto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48DE48-3024-30C9-1045-C8ADE73FD2D1}"/>
              </a:ext>
            </a:extLst>
          </p:cNvPr>
          <p:cNvSpPr txBox="1"/>
          <p:nvPr/>
        </p:nvSpPr>
        <p:spPr>
          <a:xfrm>
            <a:off x="363794" y="4012772"/>
            <a:ext cx="3023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Transformar dados comportamentais em informação estratégica para prevenção e acompanhamento da obesidade.</a:t>
            </a:r>
          </a:p>
        </p:txBody>
      </p:sp>
      <p:pic>
        <p:nvPicPr>
          <p:cNvPr id="3" name="Imagem 2" descr="Tela de computador com luz azul&#10;&#10;O conteúdo gerado por IA pode estar incorreto.">
            <a:extLst>
              <a:ext uri="{FF2B5EF4-FFF2-40B4-BE49-F238E27FC236}">
                <a16:creationId xmlns:a16="http://schemas.microsoft.com/office/drawing/2014/main" id="{AB63A338-735E-99C7-C96A-08BB11E5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 r="-1"/>
          <a:stretch>
            <a:fillRect/>
          </a:stretch>
        </p:blipFill>
        <p:spPr>
          <a:xfrm>
            <a:off x="7580671" y="0"/>
            <a:ext cx="4611327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8E46B2-EB8D-B77E-9627-F0EF3B05BD42}"/>
              </a:ext>
            </a:extLst>
          </p:cNvPr>
          <p:cNvSpPr txBox="1"/>
          <p:nvPr/>
        </p:nvSpPr>
        <p:spPr>
          <a:xfrm>
            <a:off x="3859163" y="4012772"/>
            <a:ext cx="3023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Apoiar profissionais de saúde na identificação precoce de perfis de risco e na orientação de intervenções preventivas.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96B5CC-CDDF-9A09-6D34-203775209008}"/>
              </a:ext>
            </a:extLst>
          </p:cNvPr>
          <p:cNvSpPr txBox="1"/>
          <p:nvPr/>
        </p:nvSpPr>
        <p:spPr>
          <a:xfrm>
            <a:off x="363794" y="3322402"/>
            <a:ext cx="226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Missão do Projeto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D7A2FC-DC9A-052C-F9C3-1F892B30B2FE}"/>
              </a:ext>
            </a:extLst>
          </p:cNvPr>
          <p:cNvSpPr txBox="1"/>
          <p:nvPr/>
        </p:nvSpPr>
        <p:spPr>
          <a:xfrm>
            <a:off x="3859163" y="3322402"/>
            <a:ext cx="2310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Impacto Esperado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8CAC4A-1B49-C9DF-F5E6-38C54EEE1682}"/>
              </a:ext>
            </a:extLst>
          </p:cNvPr>
          <p:cNvSpPr/>
          <p:nvPr/>
        </p:nvSpPr>
        <p:spPr>
          <a:xfrm>
            <a:off x="472959" y="3650232"/>
            <a:ext cx="25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B3F6AE5-A317-2BCB-61A9-EE6B4DCB0EAD}"/>
              </a:ext>
            </a:extLst>
          </p:cNvPr>
          <p:cNvSpPr/>
          <p:nvPr/>
        </p:nvSpPr>
        <p:spPr>
          <a:xfrm>
            <a:off x="3969430" y="3650232"/>
            <a:ext cx="252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24296B-E2A0-94E8-661D-68BA9EEA09BE}"/>
              </a:ext>
            </a:extLst>
          </p:cNvPr>
          <p:cNvSpPr txBox="1"/>
          <p:nvPr/>
        </p:nvSpPr>
        <p:spPr>
          <a:xfrm>
            <a:off x="353964" y="1661682"/>
            <a:ext cx="7010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Desenvolver um modelo preditivo capaz de estimar o nível de obesidade de indivíduos a partir de variáveis comportamentais, hábitos alimentares e características físicas.</a:t>
            </a:r>
          </a:p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Aplicar técnicas de Data </a:t>
            </a: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Analytics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e Machine Learning para gerar insights acionáveis, apoiando decisões em saúde, nutrição e bem-estar</a:t>
            </a:r>
          </a:p>
        </p:txBody>
      </p:sp>
    </p:spTree>
    <p:extLst>
      <p:ext uri="{BB962C8B-B14F-4D97-AF65-F5344CB8AC3E}">
        <p14:creationId xmlns:p14="http://schemas.microsoft.com/office/powerpoint/2010/main" val="36961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4A30-8DDB-2F15-1973-2CAD6AE9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0D8518-049A-A0CA-18CB-C1C16537F8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0911E4-666D-64DA-ED70-B4C986DFF931}"/>
              </a:ext>
            </a:extLst>
          </p:cNvPr>
          <p:cNvSpPr txBox="1"/>
          <p:nvPr/>
        </p:nvSpPr>
        <p:spPr>
          <a:xfrm>
            <a:off x="363794" y="567089"/>
            <a:ext cx="703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9CAEFF"/>
                </a:solidFill>
              </a:rPr>
              <a:t>Arquitetura e Governança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68CA9B-F49F-FC48-2BBC-A1454723F6C6}"/>
              </a:ext>
            </a:extLst>
          </p:cNvPr>
          <p:cNvSpPr txBox="1"/>
          <p:nvPr/>
        </p:nvSpPr>
        <p:spPr>
          <a:xfrm>
            <a:off x="383460" y="1218544"/>
            <a:ext cx="7010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projeto foi estruturado seguindo a Arquitetura Medalhão (Bronze, Silver e Gold), garantindo organização, qualidade, rastreabilidade e reprodutibilidade dos dados ao longo de todo o pipeline analítico.</a:t>
            </a: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AEB3AD8-D32E-BEE1-7160-EAA2CDC1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5" y="2408926"/>
            <a:ext cx="900016" cy="1080000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730824D1-5DE5-7AC6-6387-EFC4DCC0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45" y="3349073"/>
            <a:ext cx="900016" cy="1080000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F133BAD7-98B1-5681-64AA-136B62BDD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45" y="4289220"/>
            <a:ext cx="900016" cy="1080000"/>
          </a:xfrm>
          <a:prstGeom prst="rect">
            <a:avLst/>
          </a:prstGeom>
        </p:spPr>
      </p:pic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EB95B2CE-94E2-EFAF-4CEB-5402FB1B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45" y="5229366"/>
            <a:ext cx="900016" cy="10800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888C541-C7DE-90A1-C0BF-4C7A6D62F916}"/>
              </a:ext>
            </a:extLst>
          </p:cNvPr>
          <p:cNvSpPr txBox="1"/>
          <p:nvPr/>
        </p:nvSpPr>
        <p:spPr>
          <a:xfrm>
            <a:off x="1327361" y="2380847"/>
            <a:ext cx="52799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Bronze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Ingestão dos dados brutos no PostgreSQL via KNIME – fonte única da verdade.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D1A588-58A1-7ADD-3E1C-67C80B3C7FD5}"/>
              </a:ext>
            </a:extLst>
          </p:cNvPr>
          <p:cNvSpPr txBox="1"/>
          <p:nvPr/>
        </p:nvSpPr>
        <p:spPr>
          <a:xfrm>
            <a:off x="1327361" y="3488502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Silver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Pré-processamento e limpeza com Python/Panda via VS 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Code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240B750-A2D5-7D9C-3665-9578F58AA2F0}"/>
              </a:ext>
            </a:extLst>
          </p:cNvPr>
          <p:cNvSpPr txBox="1"/>
          <p:nvPr/>
        </p:nvSpPr>
        <p:spPr>
          <a:xfrm>
            <a:off x="1327361" y="4380713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Gold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Enriquecimento e preparação para modelagem.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7A620A-BE1B-6989-E868-FC5DC229808C}"/>
              </a:ext>
            </a:extLst>
          </p:cNvPr>
          <p:cNvSpPr txBox="1"/>
          <p:nvPr/>
        </p:nvSpPr>
        <p:spPr>
          <a:xfrm>
            <a:off x="1327361" y="5272924"/>
            <a:ext cx="527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Dashboard</a:t>
            </a:r>
          </a:p>
          <a:p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Visualização interativa em </a:t>
            </a:r>
            <a:r>
              <a:rPr lang="pt-BR" sz="14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Streamlit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pic>
        <p:nvPicPr>
          <p:cNvPr id="27" name="Imagem 2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6868B31-ABF2-F4B0-0E59-8CF412CCF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5" r="17633"/>
          <a:stretch>
            <a:fillRect/>
          </a:stretch>
        </p:blipFill>
        <p:spPr>
          <a:xfrm>
            <a:off x="7580673" y="0"/>
            <a:ext cx="4611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F99ED-D93F-CF9F-E22D-C1DCAF837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0FD843-630C-B9E2-C895-225207501A93}"/>
              </a:ext>
            </a:extLst>
          </p:cNvPr>
          <p:cNvSpPr/>
          <p:nvPr/>
        </p:nvSpPr>
        <p:spPr>
          <a:xfrm>
            <a:off x="0" y="-1344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5DAF3E-E026-2200-CFA3-14DCACDCDF01}"/>
              </a:ext>
            </a:extLst>
          </p:cNvPr>
          <p:cNvSpPr txBox="1"/>
          <p:nvPr/>
        </p:nvSpPr>
        <p:spPr>
          <a:xfrm>
            <a:off x="668594" y="816087"/>
            <a:ext cx="1034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9CAEFF"/>
                </a:solidFill>
              </a:rPr>
              <a:t>Preparação dos Dados e Engenharia de Variáveis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0FDC37-61D7-9F79-5DAC-65D5170AC800}"/>
              </a:ext>
            </a:extLst>
          </p:cNvPr>
          <p:cNvSpPr txBox="1"/>
          <p:nvPr/>
        </p:nvSpPr>
        <p:spPr>
          <a:xfrm>
            <a:off x="620964" y="3257565"/>
            <a:ext cx="3156154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PostgreSQL para persistência;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Python/Pandas para análise;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KNIME para ETL;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Streamlit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para visualização.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BE4B99-B864-3965-7B59-7178DEE14B32}"/>
              </a:ext>
            </a:extLst>
          </p:cNvPr>
          <p:cNvSpPr txBox="1"/>
          <p:nvPr/>
        </p:nvSpPr>
        <p:spPr>
          <a:xfrm>
            <a:off x="4117241" y="3257565"/>
            <a:ext cx="3156153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src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/ - código-fonte;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data/ - </a:t>
            </a: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datasets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models/ - modelos treinados;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reports</a:t>
            </a: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/ - visualizações.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683736-AED6-7AD7-262F-4745CA99A073}"/>
              </a:ext>
            </a:extLst>
          </p:cNvPr>
          <p:cNvSpPr txBox="1"/>
          <p:nvPr/>
        </p:nvSpPr>
        <p:spPr>
          <a:xfrm>
            <a:off x="1048526" y="2643967"/>
            <a:ext cx="1670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Ferramentas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56AF6B-34A2-4055-56EE-9BD341AAA012}"/>
              </a:ext>
            </a:extLst>
          </p:cNvPr>
          <p:cNvSpPr txBox="1"/>
          <p:nvPr/>
        </p:nvSpPr>
        <p:spPr>
          <a:xfrm>
            <a:off x="4547927" y="2636029"/>
            <a:ext cx="2661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Organização Modular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B5C811-BADF-16AF-D1D7-F06243213658}"/>
              </a:ext>
            </a:extLst>
          </p:cNvPr>
          <p:cNvSpPr txBox="1"/>
          <p:nvPr/>
        </p:nvSpPr>
        <p:spPr>
          <a:xfrm>
            <a:off x="8130202" y="2639205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9CAEFF"/>
                </a:solidFill>
              </a:rPr>
              <a:t>Benefícios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D4D9B7E-D04A-0DD1-2DE9-4BAEB9D997C6}"/>
              </a:ext>
            </a:extLst>
          </p:cNvPr>
          <p:cNvSpPr/>
          <p:nvPr/>
        </p:nvSpPr>
        <p:spPr>
          <a:xfrm>
            <a:off x="728129" y="3004307"/>
            <a:ext cx="2916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7DD1A50-8330-36B4-9994-A43F6DA621A6}"/>
              </a:ext>
            </a:extLst>
          </p:cNvPr>
          <p:cNvSpPr/>
          <p:nvPr/>
        </p:nvSpPr>
        <p:spPr>
          <a:xfrm>
            <a:off x="4217258" y="3004307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530F09-373E-E79B-1E3B-A9AF9181AF20}"/>
              </a:ext>
            </a:extLst>
          </p:cNvPr>
          <p:cNvSpPr/>
          <p:nvPr/>
        </p:nvSpPr>
        <p:spPr>
          <a:xfrm>
            <a:off x="7844138" y="3004307"/>
            <a:ext cx="2880000" cy="1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05A502-307F-33AF-EB7A-3BF23341388B}"/>
              </a:ext>
            </a:extLst>
          </p:cNvPr>
          <p:cNvSpPr txBox="1"/>
          <p:nvPr/>
        </p:nvSpPr>
        <p:spPr>
          <a:xfrm>
            <a:off x="7744124" y="3257565"/>
            <a:ext cx="3023418" cy="153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Reprodutibilidade total;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Rastreabilidade completa;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Escalabilidade;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Governança de dados.</a:t>
            </a:r>
          </a:p>
        </p:txBody>
      </p:sp>
      <p:pic>
        <p:nvPicPr>
          <p:cNvPr id="15" name="Gráfico 14" descr="Pesquisa de Pasta estrutura de tópicos">
            <a:extLst>
              <a:ext uri="{FF2B5EF4-FFF2-40B4-BE49-F238E27FC236}">
                <a16:creationId xmlns:a16="http://schemas.microsoft.com/office/drawing/2014/main" id="{4ABCFC3F-D812-26BF-BFAB-219402416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6991" y="2642267"/>
            <a:ext cx="396000" cy="396000"/>
          </a:xfrm>
          <a:prstGeom prst="rect">
            <a:avLst/>
          </a:prstGeom>
        </p:spPr>
      </p:pic>
      <p:pic>
        <p:nvPicPr>
          <p:cNvPr id="17" name="Gráfico 16" descr="Hierarquia estrutura de tópicos">
            <a:extLst>
              <a:ext uri="{FF2B5EF4-FFF2-40B4-BE49-F238E27FC236}">
                <a16:creationId xmlns:a16="http://schemas.microsoft.com/office/drawing/2014/main" id="{BAA9268E-7ECD-626F-0722-A62590AA1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3922" y="2640459"/>
            <a:ext cx="396000" cy="396000"/>
          </a:xfrm>
          <a:prstGeom prst="rect">
            <a:avLst/>
          </a:prstGeom>
        </p:spPr>
      </p:pic>
      <p:pic>
        <p:nvPicPr>
          <p:cNvPr id="19" name="Gráfico 18" descr="Engrenagem única estrutura de tópicos">
            <a:extLst>
              <a:ext uri="{FF2B5EF4-FFF2-40B4-BE49-F238E27FC236}">
                <a16:creationId xmlns:a16="http://schemas.microsoft.com/office/drawing/2014/main" id="{8F797F25-60DC-DB96-D139-13164E195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594" y="2647739"/>
            <a:ext cx="396000" cy="396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BC858F-7E7A-E367-A300-F9486EEF7091}"/>
              </a:ext>
            </a:extLst>
          </p:cNvPr>
          <p:cNvSpPr txBox="1"/>
          <p:nvPr/>
        </p:nvSpPr>
        <p:spPr>
          <a:xfrm>
            <a:off x="668594" y="1643780"/>
            <a:ext cx="1014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Foram realizadas etapas de limpeza, transformação e criação de variáveis derivadas, com foco em reduzir ruídos, evitar vieses e representar melhor os hábitos e comportamentos dos indivíduos.</a:t>
            </a:r>
          </a:p>
        </p:txBody>
      </p:sp>
    </p:spTree>
    <p:extLst>
      <p:ext uri="{BB962C8B-B14F-4D97-AF65-F5344CB8AC3E}">
        <p14:creationId xmlns:p14="http://schemas.microsoft.com/office/powerpoint/2010/main" val="9551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54438-6B04-646B-9968-0FC171164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2B1B71-AB40-06CF-2BD2-67EA4C4E5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E7B9A1-B647-DCDC-4844-D41B55947ADF}"/>
              </a:ext>
            </a:extLst>
          </p:cNvPr>
          <p:cNvSpPr txBox="1"/>
          <p:nvPr/>
        </p:nvSpPr>
        <p:spPr>
          <a:xfrm>
            <a:off x="378309" y="364097"/>
            <a:ext cx="608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Descoberta Crítica</a:t>
            </a:r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12D4CABF-88CE-E1EB-2544-D59361235044}"/>
              </a:ext>
            </a:extLst>
          </p:cNvPr>
          <p:cNvSpPr/>
          <p:nvPr/>
        </p:nvSpPr>
        <p:spPr>
          <a:xfrm>
            <a:off x="464035" y="1403815"/>
            <a:ext cx="11334720" cy="496849"/>
          </a:xfrm>
          <a:prstGeom prst="roundRect">
            <a:avLst>
              <a:gd name="adj" fmla="val 3531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pt-BR" dirty="0">
              <a:latin typeface="Aptos" panose="020B0004020202020204" pitchFamily="34" charset="0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7A49F094-C134-D271-8D6D-429ABD03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1" y="1572766"/>
            <a:ext cx="198715" cy="158948"/>
          </a:xfrm>
          <a:prstGeom prst="rect">
            <a:avLst/>
          </a:prstGeom>
          <a:noFill/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7BD82F-6433-5CF4-2B61-E69AA1837B2B}"/>
              </a:ext>
            </a:extLst>
          </p:cNvPr>
          <p:cNvSpPr txBox="1"/>
          <p:nvPr/>
        </p:nvSpPr>
        <p:spPr>
          <a:xfrm>
            <a:off x="811324" y="1511115"/>
            <a:ext cx="1011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Problema identificado: </a:t>
            </a:r>
            <a:r>
              <a:rPr lang="pt-BR" sz="1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Inconsistência na variável-alvo original revelando vazamento de dados e viés de gênero na classificação.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D2C5076-731F-BF5F-065B-A922F2D0C034}"/>
              </a:ext>
            </a:extLst>
          </p:cNvPr>
          <p:cNvSpPr txBox="1"/>
          <p:nvPr/>
        </p:nvSpPr>
        <p:spPr>
          <a:xfrm>
            <a:off x="378309" y="2482516"/>
            <a:ext cx="11334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Durante a fase exploratória dos dados, foi identificada uma inconsistência estrutural na variável alvo original do conjunto de dados. Indivíduos com mesmo valor de IMC e mesma idade estavam sendo classificados em níveis distintos de obesidade, dependendo do gênero.</a:t>
            </a:r>
          </a:p>
          <a:p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Por 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Mulheres de 37 anos classificadas como Obesidade Tipo III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Homens da mesma idade e IMC classificados como Obesidade Tipo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Essa divergência não segue os critérios clínicos da Organização Mundial da Saúde (OMS) e introduz viés direto no treinamento do modelo, comprometendo sua confiabilidade.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BD4EBE-4A1D-5F99-BCF9-936688B34451}"/>
              </a:ext>
            </a:extLst>
          </p:cNvPr>
          <p:cNvSpPr txBox="1"/>
          <p:nvPr/>
        </p:nvSpPr>
        <p:spPr>
          <a:xfrm>
            <a:off x="394976" y="5851275"/>
            <a:ext cx="11334720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variável alvo original não era adequada para uso em um contexto clínico ou preditivo.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E47B489-3A89-464A-FFBE-889FDE0F80E9}"/>
              </a:ext>
            </a:extLst>
          </p:cNvPr>
          <p:cNvSpPr/>
          <p:nvPr/>
        </p:nvSpPr>
        <p:spPr>
          <a:xfrm>
            <a:off x="378309" y="5851013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79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061A-90A2-D053-914D-72AB6BDA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D6D18B-E045-AF0B-92DE-5F70AA5CC9B3}"/>
              </a:ext>
            </a:extLst>
          </p:cNvPr>
          <p:cNvSpPr/>
          <p:nvPr/>
        </p:nvSpPr>
        <p:spPr>
          <a:xfrm>
            <a:off x="0" y="-1344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75D13B-539B-9EE0-0AA1-27D4661022FE}"/>
              </a:ext>
            </a:extLst>
          </p:cNvPr>
          <p:cNvSpPr txBox="1"/>
          <p:nvPr/>
        </p:nvSpPr>
        <p:spPr>
          <a:xfrm>
            <a:off x="378309" y="393593"/>
            <a:ext cx="11154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9CAEFF"/>
                </a:solidFill>
              </a:rPr>
              <a:t>Decisões Técnicas a partir das Descobertas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931EFC7-C37E-D934-028F-A852A2B322EB}"/>
              </a:ext>
            </a:extLst>
          </p:cNvPr>
          <p:cNvSpPr txBox="1"/>
          <p:nvPr/>
        </p:nvSpPr>
        <p:spPr>
          <a:xfrm>
            <a:off x="378309" y="990764"/>
            <a:ext cx="1133472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partir da descoberta crítica, foi tomada a decisão de reconstruir a variável alvo, utilizando exclusivamente a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classificação oficial da OMS baseada no IMC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F78F1C3-055F-B219-FF04-AFAFB245C867}"/>
              </a:ext>
            </a:extLst>
          </p:cNvPr>
          <p:cNvSpPr txBox="1"/>
          <p:nvPr/>
        </p:nvSpPr>
        <p:spPr>
          <a:xfrm>
            <a:off x="378309" y="2197334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9CAEFF"/>
                </a:solidFill>
              </a:rPr>
              <a:t>01. Essa decisão garantiu: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5E21D33-C02E-9568-101A-7402260C1293}"/>
              </a:ext>
            </a:extLst>
          </p:cNvPr>
          <p:cNvSpPr txBox="1"/>
          <p:nvPr/>
        </p:nvSpPr>
        <p:spPr>
          <a:xfrm>
            <a:off x="378309" y="2489692"/>
            <a:ext cx="1133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Coerência clínica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Padronização internacional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Redução do viés de gênero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Maior confiabilidade para uso médico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4577A0-76B8-6203-0F08-9103EE6CAE60}"/>
              </a:ext>
            </a:extLst>
          </p:cNvPr>
          <p:cNvSpPr txBox="1"/>
          <p:nvPr/>
        </p:nvSpPr>
        <p:spPr>
          <a:xfrm>
            <a:off x="378309" y="4015341"/>
            <a:ext cx="641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9CAEFF"/>
                </a:solidFill>
              </a:rPr>
              <a:t>02. Além disso, foram aplicadas decisões complementares: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A2E135-330F-24D6-62BD-C57A12840987}"/>
              </a:ext>
            </a:extLst>
          </p:cNvPr>
          <p:cNvSpPr txBox="1"/>
          <p:nvPr/>
        </p:nvSpPr>
        <p:spPr>
          <a:xfrm>
            <a:off x="378309" y="4317533"/>
            <a:ext cx="1133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Remoção de variáveis com vazamento de informação (peso, altura, IMC)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Manutenção apenas de hábitos comportamentais e demográficos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Padronização seletiva da idade para análise de impacto</a:t>
            </a:r>
          </a:p>
          <a:p>
            <a:endParaRPr lang="pt-BR" i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323E028-1E23-1BDE-AC8B-587CF2B20153}"/>
              </a:ext>
            </a:extLst>
          </p:cNvPr>
          <p:cNvSpPr/>
          <p:nvPr/>
        </p:nvSpPr>
        <p:spPr>
          <a:xfrm>
            <a:off x="333309" y="2197334"/>
            <a:ext cx="18000" cy="1476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AC098D8-D3E4-ACF1-C689-6AC80B204D1D}"/>
              </a:ext>
            </a:extLst>
          </p:cNvPr>
          <p:cNvSpPr/>
          <p:nvPr/>
        </p:nvSpPr>
        <p:spPr>
          <a:xfrm>
            <a:off x="333309" y="4015341"/>
            <a:ext cx="18000" cy="1188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ED0CAF-ED02-45D5-F69E-DF71D6B0F6A1}"/>
              </a:ext>
            </a:extLst>
          </p:cNvPr>
          <p:cNvSpPr txBox="1"/>
          <p:nvPr/>
        </p:nvSpPr>
        <p:spPr>
          <a:xfrm>
            <a:off x="378309" y="5708779"/>
            <a:ext cx="11334720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Essas decisões reforçam a integridade do modelo e sua aderência ao problema real.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987538-9894-71FC-E19F-D6D2FDD5D285}"/>
              </a:ext>
            </a:extLst>
          </p:cNvPr>
          <p:cNvSpPr/>
          <p:nvPr/>
        </p:nvSpPr>
        <p:spPr>
          <a:xfrm>
            <a:off x="333309" y="5703376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86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42DFA-31D2-5279-1D1A-78F5F502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1FEDCF-D5EE-ED93-6634-6B096C12A00D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D974CE-4DD0-1D9C-B1AB-8B37D439E080}"/>
              </a:ext>
            </a:extLst>
          </p:cNvPr>
          <p:cNvSpPr txBox="1"/>
          <p:nvPr/>
        </p:nvSpPr>
        <p:spPr>
          <a:xfrm>
            <a:off x="302965" y="568132"/>
            <a:ext cx="8679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Construção do Modelo Preditivo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654487A-3983-0F54-E637-0D76E90A70EA}"/>
              </a:ext>
            </a:extLst>
          </p:cNvPr>
          <p:cNvSpPr txBox="1"/>
          <p:nvPr/>
        </p:nvSpPr>
        <p:spPr>
          <a:xfrm>
            <a:off x="302965" y="1417038"/>
            <a:ext cx="11523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Foram testados diferentes algoritmos de aprendizado de máquina, com foco em equilíbrio entre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desempenho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e </a:t>
            </a: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interpretabilidade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FC9157-88E2-38EA-7F10-3C5990E6B408}"/>
              </a:ext>
            </a:extLst>
          </p:cNvPr>
          <p:cNvSpPr txBox="1"/>
          <p:nvPr/>
        </p:nvSpPr>
        <p:spPr>
          <a:xfrm>
            <a:off x="302965" y="2387742"/>
            <a:ext cx="59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Os modelos avaliados incluíram: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9CAEFF"/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XGBoost</a:t>
            </a:r>
            <a:endParaRPr lang="pt-BR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2BD13D6-8DBF-4AC8-C39B-4231C4BB22C0}"/>
              </a:ext>
            </a:extLst>
          </p:cNvPr>
          <p:cNvSpPr txBox="1"/>
          <p:nvPr/>
        </p:nvSpPr>
        <p:spPr>
          <a:xfrm>
            <a:off x="302965" y="3680935"/>
            <a:ext cx="5998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Após validação cruzada, o modelo selecionado apresentou: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Acurácia superior a </a:t>
            </a:r>
            <a:r>
              <a:rPr lang="pt-BR" b="1" dirty="0">
                <a:solidFill>
                  <a:srgbClr val="9CAEFF"/>
                </a:solidFill>
              </a:rPr>
              <a:t>75%</a:t>
            </a:r>
            <a:r>
              <a:rPr lang="pt-BR" dirty="0">
                <a:solidFill>
                  <a:srgbClr val="9CAEF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Estabilidade entre diferentes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Boa capacidade de generalização.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FE5B20-229F-B406-6E02-8B786081D715}"/>
              </a:ext>
            </a:extLst>
          </p:cNvPr>
          <p:cNvSpPr txBox="1"/>
          <p:nvPr/>
        </p:nvSpPr>
        <p:spPr>
          <a:xfrm>
            <a:off x="324394" y="5913053"/>
            <a:ext cx="1116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final foi integrado a um pipeline completo, garantindo reprodutibilidade e uso em produção.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E17D3E8-FAED-6326-2F82-276FFEB87C1E}"/>
              </a:ext>
            </a:extLst>
          </p:cNvPr>
          <p:cNvSpPr/>
          <p:nvPr/>
        </p:nvSpPr>
        <p:spPr>
          <a:xfrm>
            <a:off x="302965" y="5862690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EEE520FF-274B-C43D-1CEB-26023582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t="2751" r="1164" b="2824"/>
          <a:stretch>
            <a:fillRect/>
          </a:stretch>
        </p:blipFill>
        <p:spPr>
          <a:xfrm>
            <a:off x="5297529" y="2142834"/>
            <a:ext cx="6192000" cy="3524290"/>
          </a:xfrm>
          <a:prstGeom prst="roundRect">
            <a:avLst>
              <a:gd name="adj" fmla="val 1271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961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BE68-3004-32FB-78E1-F872D6284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EC0AA-35D6-1CE1-8FC9-F8CDF5A8A1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61E44E-0EB0-8934-851A-494B60CDB665}"/>
              </a:ext>
            </a:extLst>
          </p:cNvPr>
          <p:cNvSpPr txBox="1"/>
          <p:nvPr/>
        </p:nvSpPr>
        <p:spPr>
          <a:xfrm>
            <a:off x="302965" y="735279"/>
            <a:ext cx="10433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Avaliação de Desempenho por Classe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8A8158-3801-6DCF-910E-65B40DAE4225}"/>
              </a:ext>
            </a:extLst>
          </p:cNvPr>
          <p:cNvSpPr txBox="1"/>
          <p:nvPr/>
        </p:nvSpPr>
        <p:spPr>
          <a:xfrm>
            <a:off x="302965" y="1768975"/>
            <a:ext cx="1154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avaliação do modelo foi realizada considerando métricas clínicas relevantes: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A2ED012-C145-5AE2-FA3D-082EBB5BED1D}"/>
              </a:ext>
            </a:extLst>
          </p:cNvPr>
          <p:cNvSpPr txBox="1"/>
          <p:nvPr/>
        </p:nvSpPr>
        <p:spPr>
          <a:xfrm>
            <a:off x="340388" y="2402576"/>
            <a:ext cx="179692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Acurácia Final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869AEB-BF67-0F83-CCFB-428C67592089}"/>
              </a:ext>
            </a:extLst>
          </p:cNvPr>
          <p:cNvSpPr/>
          <p:nvPr/>
        </p:nvSpPr>
        <p:spPr>
          <a:xfrm>
            <a:off x="316414" y="2831133"/>
            <a:ext cx="1800000" cy="900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DF8E769-01E3-BFA5-CB04-2E4BD0B65456}"/>
              </a:ext>
            </a:extLst>
          </p:cNvPr>
          <p:cNvSpPr/>
          <p:nvPr/>
        </p:nvSpPr>
        <p:spPr>
          <a:xfrm>
            <a:off x="4069755" y="2831133"/>
            <a:ext cx="1800000" cy="900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5B8CA50-F723-B3BC-B36B-E741C0CA43A6}"/>
              </a:ext>
            </a:extLst>
          </p:cNvPr>
          <p:cNvSpPr/>
          <p:nvPr/>
        </p:nvSpPr>
        <p:spPr>
          <a:xfrm>
            <a:off x="2193085" y="2831133"/>
            <a:ext cx="1800000" cy="900000"/>
          </a:xfrm>
          <a:prstGeom prst="roundRect">
            <a:avLst/>
          </a:prstGeom>
          <a:noFill/>
          <a:ln>
            <a:solidFill>
              <a:srgbClr val="9CA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739346-AED2-8914-930D-0F2F525F330E}"/>
              </a:ext>
            </a:extLst>
          </p:cNvPr>
          <p:cNvSpPr txBox="1"/>
          <p:nvPr/>
        </p:nvSpPr>
        <p:spPr>
          <a:xfrm>
            <a:off x="316414" y="2933123"/>
            <a:ext cx="188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9CAEFF"/>
                </a:solidFill>
              </a:rPr>
              <a:t>78.25</a:t>
            </a:r>
            <a:r>
              <a:rPr lang="pt-BR" sz="3200" b="1" dirty="0">
                <a:solidFill>
                  <a:srgbClr val="9CAEFF"/>
                </a:solidFill>
              </a:rPr>
              <a:t>%</a:t>
            </a:r>
            <a:endParaRPr lang="pt-BR" sz="4000" b="1" dirty="0">
              <a:solidFill>
                <a:srgbClr val="9CAEFF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6A3C3A-A8AC-FD9C-2501-CD880DE7770A}"/>
              </a:ext>
            </a:extLst>
          </p:cNvPr>
          <p:cNvSpPr txBox="1"/>
          <p:nvPr/>
        </p:nvSpPr>
        <p:spPr>
          <a:xfrm>
            <a:off x="2422942" y="2872163"/>
            <a:ext cx="1346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9CAEFF"/>
                </a:solidFill>
              </a:rPr>
              <a:t>0.90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72FA122-46C3-5A13-FA9C-392BC6C885DF}"/>
              </a:ext>
            </a:extLst>
          </p:cNvPr>
          <p:cNvSpPr txBox="1"/>
          <p:nvPr/>
        </p:nvSpPr>
        <p:spPr>
          <a:xfrm>
            <a:off x="4296298" y="2872163"/>
            <a:ext cx="1346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9CAEFF"/>
                </a:solidFill>
              </a:rPr>
              <a:t>0.68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DC061DB-C7B3-D900-FFCA-64F187BB1F11}"/>
              </a:ext>
            </a:extLst>
          </p:cNvPr>
          <p:cNvSpPr txBox="1"/>
          <p:nvPr/>
        </p:nvSpPr>
        <p:spPr>
          <a:xfrm>
            <a:off x="2519865" y="2402576"/>
            <a:ext cx="11931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Precision</a:t>
            </a:r>
            <a:endParaRPr lang="pt-BR" b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5C0A8D-BA54-E20C-03FB-6CD2A4311C1F}"/>
              </a:ext>
            </a:extLst>
          </p:cNvPr>
          <p:cNvSpPr txBox="1"/>
          <p:nvPr/>
        </p:nvSpPr>
        <p:spPr>
          <a:xfrm>
            <a:off x="4390962" y="2402576"/>
            <a:ext cx="119318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F1-Score</a:t>
            </a:r>
          </a:p>
        </p:txBody>
      </p:sp>
      <p:pic>
        <p:nvPicPr>
          <p:cNvPr id="33" name="Gráfico 32" descr="Seta: girar para a direita com preenchimento sólido">
            <a:extLst>
              <a:ext uri="{FF2B5EF4-FFF2-40B4-BE49-F238E27FC236}">
                <a16:creationId xmlns:a16="http://schemas.microsoft.com/office/drawing/2014/main" id="{1B285100-B64B-E820-F87A-014264118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064628" flipH="1" flipV="1">
            <a:off x="5785922" y="2570090"/>
            <a:ext cx="468000" cy="46800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08EC7DFE-D4C6-F74A-7895-507FDBFC82A5}"/>
              </a:ext>
            </a:extLst>
          </p:cNvPr>
          <p:cNvSpPr txBox="1"/>
          <p:nvPr/>
        </p:nvSpPr>
        <p:spPr>
          <a:xfrm>
            <a:off x="302965" y="4140653"/>
            <a:ext cx="5998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análise por classe permite identificar: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Classes com maior risco de erro.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Possíveis impactos clínicos de falsos positivos e falsos negativos.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BECDA0A-222F-0B01-46AA-38DDA5CED519}"/>
              </a:ext>
            </a:extLst>
          </p:cNvPr>
          <p:cNvSpPr txBox="1"/>
          <p:nvPr/>
        </p:nvSpPr>
        <p:spPr>
          <a:xfrm>
            <a:off x="322015" y="5763852"/>
            <a:ext cx="586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Esse nível de avaliação é essencial em aplicações de saúde, onde o custo do erro é assimétrico.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C640B12-9DE2-E9BF-DBB7-C4EDF4CCE4CE}"/>
              </a:ext>
            </a:extLst>
          </p:cNvPr>
          <p:cNvSpPr/>
          <p:nvPr/>
        </p:nvSpPr>
        <p:spPr>
          <a:xfrm>
            <a:off x="302965" y="5820851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 descr="Tabela&#10;&#10;O conteúdo gerado por IA pode estar incorreto.">
            <a:extLst>
              <a:ext uri="{FF2B5EF4-FFF2-40B4-BE49-F238E27FC236}">
                <a16:creationId xmlns:a16="http://schemas.microsoft.com/office/drawing/2014/main" id="{B110AC02-4AAC-7507-6ECA-81ED31909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80" y="2918086"/>
            <a:ext cx="5886000" cy="3924000"/>
          </a:xfrm>
          <a:prstGeom prst="rect">
            <a:avLst/>
          </a:prstGeom>
          <a:ln>
            <a:solidFill>
              <a:srgbClr val="9CAEFF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2408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0135-305A-6602-7750-DDC453D6E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9426EDB-880C-BEE4-4D13-144085E2B62B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7FBA52-104D-4371-AF4D-2F228E497CF6}"/>
              </a:ext>
            </a:extLst>
          </p:cNvPr>
          <p:cNvSpPr txBox="1"/>
          <p:nvPr/>
        </p:nvSpPr>
        <p:spPr>
          <a:xfrm>
            <a:off x="302966" y="735279"/>
            <a:ext cx="6745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9CAEFF"/>
                </a:solidFill>
              </a:rPr>
              <a:t>Fatores Determinantes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70AA76-48C4-42CE-41EF-29CB94556229}"/>
              </a:ext>
            </a:extLst>
          </p:cNvPr>
          <p:cNvSpPr txBox="1"/>
          <p:nvPr/>
        </p:nvSpPr>
        <p:spPr>
          <a:xfrm>
            <a:off x="302966" y="1778334"/>
            <a:ext cx="586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Para compreender como o modelo toma decisões, foram aplicadas técnicas de </a:t>
            </a:r>
            <a:r>
              <a:rPr lang="pt-BR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interpretabilidade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utilizando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SHAP </a:t>
            </a:r>
            <a:r>
              <a:rPr lang="pt-BR" b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Values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12B516-32C7-2599-5E36-CC9444EE5299}"/>
              </a:ext>
            </a:extLst>
          </p:cNvPr>
          <p:cNvSpPr txBox="1"/>
          <p:nvPr/>
        </p:nvSpPr>
        <p:spPr>
          <a:xfrm>
            <a:off x="302966" y="2975278"/>
            <a:ext cx="5998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análise revelou que: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idade é um </a:t>
            </a:r>
            <a:r>
              <a:rPr lang="pt-BR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fator relevante</a:t>
            </a: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, mas não atua isoladamente.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Hábitos alimentares e histórico familiar exercem impacto significativo.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 modelo aprende padrões comportamentais, não diagnósticos diretos.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6F57FA-616D-615B-8F0A-0056365E48E0}"/>
              </a:ext>
            </a:extLst>
          </p:cNvPr>
          <p:cNvSpPr txBox="1"/>
          <p:nvPr/>
        </p:nvSpPr>
        <p:spPr>
          <a:xfrm>
            <a:off x="322014" y="5476391"/>
            <a:ext cx="5998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 </a:t>
            </a:r>
            <a:r>
              <a:rPr lang="pt-BR" sz="1600" i="1" dirty="0" err="1">
                <a:solidFill>
                  <a:schemeClr val="tx2">
                    <a:lumMod val="10000"/>
                    <a:lumOff val="90000"/>
                  </a:schemeClr>
                </a:solidFill>
              </a:rPr>
              <a:t>interpretabilidade</a:t>
            </a:r>
            <a:r>
              <a:rPr lang="pt-BR" sz="16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permite transparência, confiança clínica e suporte à tomada de decisão.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17C19E5-1E21-4208-40A3-F479EBD0E27B}"/>
              </a:ext>
            </a:extLst>
          </p:cNvPr>
          <p:cNvSpPr/>
          <p:nvPr/>
        </p:nvSpPr>
        <p:spPr>
          <a:xfrm>
            <a:off x="302966" y="5567222"/>
            <a:ext cx="18000" cy="432000"/>
          </a:xfrm>
          <a:prstGeom prst="rect">
            <a:avLst/>
          </a:prstGeom>
          <a:solidFill>
            <a:srgbClr val="9CA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Placa verde com texto branco sobre fundo preto&#10;&#10;O conteúdo gerado por IA pode estar incorreto.">
            <a:extLst>
              <a:ext uri="{FF2B5EF4-FFF2-40B4-BE49-F238E27FC236}">
                <a16:creationId xmlns:a16="http://schemas.microsoft.com/office/drawing/2014/main" id="{F14CDF85-497A-E1DC-23B4-436FE9F56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" t="8974" r="8300" b="9623"/>
          <a:stretch>
            <a:fillRect/>
          </a:stretch>
        </p:blipFill>
        <p:spPr>
          <a:xfrm>
            <a:off x="6743700" y="1228724"/>
            <a:ext cx="4791075" cy="4893997"/>
          </a:xfrm>
          <a:prstGeom prst="roundRect">
            <a:avLst>
              <a:gd name="adj" fmla="val 1209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82960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896</Words>
  <Application>Microsoft Office PowerPoint</Application>
  <PresentationFormat>Widescreen</PresentationFormat>
  <Paragraphs>118</Paragraphs>
  <Slides>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Lo-Ruama Silva</dc:creator>
  <cp:lastModifiedBy>Lo-Ruama Silva</cp:lastModifiedBy>
  <cp:revision>12</cp:revision>
  <dcterms:created xsi:type="dcterms:W3CDTF">2025-11-15T01:10:05Z</dcterms:created>
  <dcterms:modified xsi:type="dcterms:W3CDTF">2025-12-14T00:33:39Z</dcterms:modified>
</cp:coreProperties>
</file>